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3739" r:id="rId24"/>
    <p:sldId id="645" r:id="rId25"/>
    <p:sldId id="3726" r:id="rId26"/>
    <p:sldId id="3725" r:id="rId27"/>
    <p:sldId id="372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3739"/>
            <p14:sldId id="645"/>
            <p14:sldId id="3726"/>
            <p14:sldId id="3725"/>
            <p14:sldId id="3729"/>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94783"/>
  </p:normalViewPr>
  <p:slideViewPr>
    <p:cSldViewPr snapToGrid="0">
      <p:cViewPr varScale="1">
        <p:scale>
          <a:sx n="113" d="100"/>
          <a:sy n="113" d="100"/>
        </p:scale>
        <p:origin x="1000" y="184"/>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1/27/23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1/27/23 10:30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Archive Store only stores full backups and takes much longer to </a:t>
            </a:r>
            <a:r>
              <a:rPr lang="en-US"/>
              <a:t>restore from, </a:t>
            </a:r>
            <a:r>
              <a:rPr lang="en-US" dirty="0"/>
              <a:t>but it is cheaper for high churn VMs</a:t>
            </a:r>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5815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1/2023)</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fontScale="92500"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Architecture</a:t>
            </a:r>
          </a:p>
          <a:p>
            <a:r>
              <a:rPr lang="en-US" dirty="0"/>
              <a:t>Azure Backup Terminology</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(long term storage)</a:t>
            </a:r>
          </a:p>
          <a:p>
            <a:pPr marL="0" indent="0">
              <a:buNone/>
            </a:pPr>
            <a:endParaRPr lang="en-US" sz="1600" dirty="0"/>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 in the same subscription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normAutofit fontScale="90000"/>
          </a:bodyPr>
          <a:lstStyle/>
          <a:p>
            <a:r>
              <a:rPr lang="en-US" dirty="0"/>
              <a:t>Backup/Restore Azure VMs – Immutable Vaults and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Immutable Vaults</a:t>
            </a:r>
          </a:p>
          <a:p>
            <a:pPr lvl="1"/>
            <a:r>
              <a:rPr lang="en-US" dirty="0"/>
              <a:t>Block deletion of backups and modification of retention times</a:t>
            </a:r>
          </a:p>
          <a:p>
            <a:pPr lvl="1"/>
            <a:r>
              <a:rPr lang="en-US" dirty="0"/>
              <a:t>Reversible and irreversible</a:t>
            </a:r>
          </a:p>
          <a:p>
            <a:r>
              <a:rPr lang="en-US" dirty="0"/>
              <a:t>Resource Guard</a:t>
            </a:r>
          </a:p>
          <a:p>
            <a:pPr lvl="1"/>
            <a:r>
              <a:rPr lang="en-US" dirty="0"/>
              <a:t>Allows you to protect risky operations against a Recovery Services Vault such as stopping backup protection or disabling soft delete</a:t>
            </a:r>
          </a:p>
          <a:p>
            <a:pPr lvl="1"/>
            <a:r>
              <a:rPr lang="en-US" dirty="0"/>
              <a:t>Resource Guard resource can exist in the same subscription, a different subscription, or a different tenant</a:t>
            </a:r>
          </a:p>
          <a:p>
            <a:pPr lvl="1"/>
            <a:r>
              <a:rPr lang="en-US" dirty="0"/>
              <a:t>Modification of the protected settings on the Recovery Services Vault will require Contributor on Resource Guard resource </a:t>
            </a:r>
          </a:p>
          <a:p>
            <a:pPr lvl="1"/>
            <a:r>
              <a:rPr lang="en-US" dirty="0"/>
              <a:t>Can be used in combination with immutable vaults* to assist with satisfying compliance requirements and create separate authorization blast radius</a:t>
            </a:r>
          </a:p>
        </p:txBody>
      </p:sp>
      <p:sp>
        <p:nvSpPr>
          <p:cNvPr id="4" name="Text Placeholder 2">
            <a:extLst>
              <a:ext uri="{FF2B5EF4-FFF2-40B4-BE49-F238E27FC236}">
                <a16:creationId xmlns:a16="http://schemas.microsoft.com/office/drawing/2014/main" id="{D05825B4-828B-4481-1691-FDC24675806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fontScale="92500"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pPr lvl="1"/>
            <a:r>
              <a:rPr lang="en-US" dirty="0"/>
              <a:t>Immutable vaults*</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
        <p:nvSpPr>
          <p:cNvPr id="5" name="Text Placeholder 2">
            <a:extLst>
              <a:ext uri="{FF2B5EF4-FFF2-40B4-BE49-F238E27FC236}">
                <a16:creationId xmlns:a16="http://schemas.microsoft.com/office/drawing/2014/main" id="{D1A58D66-0BC8-D143-4AB4-0897484389BB}"/>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1/2023</a:t>
            </a:r>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a:p>
            <a:r>
              <a:rPr lang="en-US" dirty="0"/>
              <a:t>Evaluate whether your older backups make sense for archival backup, the more churn the better</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and/or immutable vaults* to add additional protections to Recovery Services Vaults and help with compliance requirements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
        <p:nvSpPr>
          <p:cNvPr id="7" name="Text Placeholder 2">
            <a:extLst>
              <a:ext uri="{FF2B5EF4-FFF2-40B4-BE49-F238E27FC236}">
                <a16:creationId xmlns:a16="http://schemas.microsoft.com/office/drawing/2014/main" id="{ACCB7F99-BC82-7938-96C4-A81295AA885A}"/>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1/2023</a:t>
            </a:r>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71645908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a:effectLst/>
                          <a:latin typeface="Segoe UI" panose="020B0502040204020203" pitchFamily="34" charset="0"/>
                          <a:ea typeface="Calibri" panose="020F0502020204030204" pitchFamily="34" charset="0"/>
                          <a:cs typeface="Segoe UI" panose="020B0502040204020203" pitchFamily="34" charset="0"/>
                        </a:rPr>
                        <a:t>Varies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379521390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19970</TotalTime>
  <Words>3059</Words>
  <Application>Microsoft Macintosh PowerPoint</Application>
  <PresentationFormat>Widescreen</PresentationFormat>
  <Paragraphs>366</Paragraphs>
  <Slides>37</Slides>
  <Notes>26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Architecture</vt:lpstr>
      <vt:lpstr>Azure Backup Terminology</vt:lpstr>
      <vt:lpstr>Azure Backup Terminology</vt:lpstr>
      <vt:lpstr>Azure Backup Terminology</vt:lpstr>
      <vt:lpstr>Azure Backup Terminology</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Immutable Vaults and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18</cp:revision>
  <dcterms:created xsi:type="dcterms:W3CDTF">2013-10-25T07:58:18Z</dcterms:created>
  <dcterms:modified xsi:type="dcterms:W3CDTF">2023-01-27T15:59:15Z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